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sldIdLst>
    <p:sldId id="256" r:id="rId2"/>
    <p:sldId id="258" r:id="rId3"/>
    <p:sldId id="263" r:id="rId4"/>
    <p:sldId id="259" r:id="rId5"/>
    <p:sldId id="260" r:id="rId6"/>
    <p:sldId id="261" r:id="rId7"/>
    <p:sldId id="262" r:id="rId8"/>
    <p:sldId id="257" r:id="rId9"/>
    <p:sldId id="264" r:id="rId10"/>
    <p:sldId id="265" r:id="rId11"/>
    <p:sldId id="266" r:id="rId12"/>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Forte" panose="03060902040502070203" pitchFamily="66" charset="0"/>
      <p:regular r:id="rId17"/>
    </p:embeddedFont>
    <p:embeddedFont>
      <p:font typeface="Calibri Light" panose="020F0302020204030204" pitchFamily="34" charset="0"/>
      <p:regular r:id="rId18"/>
      <p:italic r:id="rId1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59A96-9920-4191-9A33-FA58CFB2CD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FBC05DC-EC5C-47BB-96ED-F442543BF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911E759-523A-43CF-A562-151208D4C25E}"/>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F81AB5BC-023C-4062-BD7A-1248F34B8E2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40BE55-4E26-45B9-8DDE-1D6BF5C43ECF}"/>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3316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1B8C0-3B58-428F-A06C-B07673A30B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B1B8429-A925-4685-96D3-CE57B89CB0E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F324F3B-27D8-4C8C-A75B-36D17DAB28C0}"/>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781C34E0-5424-43D5-9ECD-872D043F79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CB666C-141D-4960-BB14-C0669238340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01456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F81D7B-1C39-460D-BD93-D96949E2F2F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B7BC06E-154C-4518-A749-BD602252625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E51E49A-91D1-4F5E-B956-D41496D68DEE}"/>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3CA405BA-882B-4320-AF77-BAEEADC50C5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875D856-3E90-4D27-9AE4-5871C19124A6}"/>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95482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7910B-0EF9-4111-A818-226FBE06FE3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6D25D50-5956-4D67-866C-E9F6A095F34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D06C322-D0D6-4766-9DE7-03F8AE59093C}"/>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C17D06D6-3754-4F24-8AB9-507A307001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3980F0F-00CA-405D-A82A-0604DA69D3F3}"/>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14758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2A33B-5155-41BC-8A30-41517BB78B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915EC4C-5F9F-4ADD-94E2-3F0650A9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A18B9C28-6CB2-4F45-8CEC-384E4D7482B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B1D929FE-9E48-4CBA-807E-AC58ADADE6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D6DAF2-3F26-447A-A44E-27D3E09CCD60}"/>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64464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FE877-4449-4328-8716-5904BC19742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3F8B4B-39CD-4B81-9685-40C3F6822810}"/>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7B54789-7D5B-47C7-AE41-0293513707F0}"/>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A639596-A255-49F1-A1EB-5CD45D4304E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65D264E8-1BF5-4E0B-BA5B-0B8854FDBE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576F959-F114-4252-B60B-D6B112FC054E}"/>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63627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2A9F1-3CDB-43B4-A2C3-DEC27F88896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864A31-BDF9-4EDC-8719-D0CEE6EF33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DBF92B2-0B39-408B-936C-4F8FC6DCF72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DB02C1F-D8CC-4ACA-B540-9548FFB1C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3104A2C-3A61-4051-88DF-0D55C2F14EE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1A0C145-7159-4153-B470-0A212FFE2A5F}"/>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8" name="Marcador de pie de página 7">
            <a:extLst>
              <a:ext uri="{FF2B5EF4-FFF2-40B4-BE49-F238E27FC236}">
                <a16:creationId xmlns:a16="http://schemas.microsoft.com/office/drawing/2014/main" id="{E8536D3B-C797-4CDB-BDCA-988C515A5E1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A825C7F-715A-451E-9BB9-076F9C457BF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68792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5D02B-2E8D-4789-8D3A-C0686FF1F15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AB3B64F-0385-4833-9260-24B6B6400B6D}"/>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4" name="Marcador de pie de página 3">
            <a:extLst>
              <a:ext uri="{FF2B5EF4-FFF2-40B4-BE49-F238E27FC236}">
                <a16:creationId xmlns:a16="http://schemas.microsoft.com/office/drawing/2014/main" id="{05880039-EDBD-45A2-8D4C-4A0EAE039C8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3256F3C-44D0-417F-900C-F6CD1F3A1325}"/>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440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508FAB-F703-4076-A825-5D0E5BE65A8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3" name="Marcador de pie de página 2">
            <a:extLst>
              <a:ext uri="{FF2B5EF4-FFF2-40B4-BE49-F238E27FC236}">
                <a16:creationId xmlns:a16="http://schemas.microsoft.com/office/drawing/2014/main" id="{EC427B77-17DF-4A49-B7FC-581E4AAC8A8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7867A91-3F9F-4AE9-842E-ACDA6573806A}"/>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9213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0CBB-6904-4667-986D-B939DF0645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4DF2690-7ECF-480F-B4AE-201354475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85BBFE-A3C7-4A6A-A417-CD588A1A8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B98BCBA-4632-4D89-8797-B2328DF90F41}"/>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B6E0DD9F-18F9-42BB-8BE9-4B4BDB15F70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F5A04B3-0AA5-48A6-8B2B-84129A0C6D24}"/>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95096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3CC0C-B6FD-44FE-BB15-F679BC2557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86A4349-DE0B-440A-B1E9-1817A926D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4AF236A-D4DC-401C-A75F-D05248AC7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2F738B1-2CF5-42E8-86E8-FF5933269BA6}"/>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AF9D169D-34F4-43F7-9D9F-7D482EE4A9B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E10DC2-E168-492D-8C19-28F9885DA49B}"/>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80254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D5FF6B-25EF-4B9F-A28F-5A514C48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3F4488-C6D3-4057-96FE-68DB896BA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2642D9-BBED-41E9-9B2C-366BD1D7E6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4F622754-D2D3-48E0-A57F-C4760C7388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8DE5B2C-0D65-4D88-ACE3-E1E936908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9AC86-AE0D-471C-BD64-2098BBB94FF5}" type="slidenum">
              <a:rPr lang="es-ES" smtClean="0"/>
              <a:t>‹Nº›</a:t>
            </a:fld>
            <a:endParaRPr lang="es-ES"/>
          </a:p>
        </p:txBody>
      </p:sp>
    </p:spTree>
    <p:extLst>
      <p:ext uri="{BB962C8B-B14F-4D97-AF65-F5344CB8AC3E}">
        <p14:creationId xmlns:p14="http://schemas.microsoft.com/office/powerpoint/2010/main" val="1514733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6EC8B-5EFA-4B04-B919-5D5FF981FCE1}"/>
              </a:ext>
            </a:extLst>
          </p:cNvPr>
          <p:cNvSpPr>
            <a:spLocks noGrp="1"/>
          </p:cNvSpPr>
          <p:nvPr>
            <p:ph type="ctrTitle"/>
          </p:nvPr>
        </p:nvSpPr>
        <p:spPr>
          <a:xfrm>
            <a:off x="349348" y="710060"/>
            <a:ext cx="11493304" cy="2947255"/>
          </a:xfrm>
        </p:spPr>
        <p:txBody>
          <a:bodyPr>
            <a:normAutofit fontScale="90000"/>
          </a:bodyPr>
          <a:lstStyle/>
          <a:p>
            <a:pPr algn="ctr"/>
            <a:r>
              <a:rPr lang="es-ES" sz="4800" spc="300" dirty="0">
                <a:effectLst>
                  <a:outerShdw blurRad="38100" dist="38100" dir="2700000" algn="tl">
                    <a:srgbClr val="000000">
                      <a:alpha val="43137"/>
                    </a:srgbClr>
                  </a:outerShdw>
                </a:effectLst>
              </a:rPr>
              <a:t>   </a:t>
            </a:r>
            <a:br>
              <a:rPr lang="es-ES" sz="4800" spc="300" dirty="0">
                <a:effectLst>
                  <a:outerShdw blurRad="38100" dist="38100" dir="2700000" algn="tl">
                    <a:srgbClr val="000000">
                      <a:alpha val="43137"/>
                    </a:srgbClr>
                  </a:outerShdw>
                </a:effectLst>
              </a:rPr>
            </a:br>
            <a:br>
              <a:rPr lang="es-ES" sz="4800" spc="300" dirty="0">
                <a:effectLst>
                  <a:outerShdw blurRad="38100" dist="38100" dir="2700000" algn="tl">
                    <a:srgbClr val="000000">
                      <a:alpha val="43137"/>
                    </a:srgbClr>
                  </a:outerShdw>
                </a:effectLst>
              </a:rPr>
            </a:br>
            <a:r>
              <a:rPr lang="es-ES" sz="4800" spc="300" dirty="0">
                <a:effectLst>
                  <a:outerShdw blurRad="38100" dist="38100" dir="2700000" algn="tl">
                    <a:srgbClr val="000000">
                      <a:alpha val="43137"/>
                    </a:srgbClr>
                  </a:outerShdw>
                </a:effectLst>
              </a:rPr>
              <a:t>	</a:t>
            </a:r>
            <a:r>
              <a:rPr lang="es-ES" sz="4800" b="1" spc="300" dirty="0">
                <a:effectLst>
                  <a:outerShdw blurRad="38100" dist="38100" dir="2700000" algn="tl">
                    <a:srgbClr val="000000">
                      <a:alpha val="43137"/>
                    </a:srgbClr>
                  </a:outerShdw>
                </a:effectLst>
              </a:rPr>
              <a:t>Universidad Tecnológica de Panamá</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Lic. Desarrollo de Software</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Desarrollo de software XI</a:t>
            </a:r>
            <a:br>
              <a:rPr lang="es-ES" sz="4800" spc="300" dirty="0">
                <a:effectLst>
                  <a:outerShdw blurRad="38100" dist="38100" dir="2700000" algn="tl">
                    <a:srgbClr val="000000">
                      <a:alpha val="43137"/>
                    </a:srgbClr>
                  </a:outerShdw>
                </a:effectLst>
              </a:rPr>
            </a:br>
            <a:br>
              <a:rPr lang="es-ES" sz="4800" i="1" u="sng" dirty="0"/>
            </a:br>
            <a:r>
              <a:rPr lang="es-ES" sz="3600" i="1" u="sng" dirty="0">
                <a:effectLst>
                  <a:outerShdw blurRad="38100" dist="38100" dir="2700000" algn="tl">
                    <a:srgbClr val="000000">
                      <a:alpha val="43137"/>
                    </a:srgbClr>
                  </a:outerShdw>
                </a:effectLst>
              </a:rPr>
              <a:t>“Conceptos, Características y Tendencias del comercio electrónico”</a:t>
            </a:r>
            <a:endParaRPr lang="es-ES" sz="4800" i="1" u="sng" dirty="0">
              <a:effectLst>
                <a:outerShdw blurRad="38100" dist="38100" dir="2700000" algn="tl">
                  <a:srgbClr val="000000">
                    <a:alpha val="43137"/>
                  </a:srgbClr>
                </a:outerShdw>
              </a:effectLst>
            </a:endParaRPr>
          </a:p>
        </p:txBody>
      </p:sp>
      <p:sp>
        <p:nvSpPr>
          <p:cNvPr id="3" name="Subtítulo 2">
            <a:extLst>
              <a:ext uri="{FF2B5EF4-FFF2-40B4-BE49-F238E27FC236}">
                <a16:creationId xmlns:a16="http://schemas.microsoft.com/office/drawing/2014/main" id="{39BE20E5-9305-440B-89DB-25EC67B88709}"/>
              </a:ext>
            </a:extLst>
          </p:cNvPr>
          <p:cNvSpPr>
            <a:spLocks noGrp="1"/>
          </p:cNvSpPr>
          <p:nvPr>
            <p:ph type="subTitle" idx="1"/>
          </p:nvPr>
        </p:nvSpPr>
        <p:spPr>
          <a:xfrm>
            <a:off x="1771364" y="3786389"/>
            <a:ext cx="9383150" cy="2355370"/>
          </a:xfrm>
          <a:ln>
            <a:solidFill>
              <a:schemeClr val="tx1"/>
            </a:solidFill>
          </a:ln>
          <a:effectLst>
            <a:outerShdw blurRad="50800" dist="38100" algn="l" rotWithShape="0">
              <a:prstClr val="black">
                <a:alpha val="40000"/>
              </a:prstClr>
            </a:outerShdw>
          </a:effectLst>
        </p:spPr>
        <p:txBody>
          <a:bodyPr>
            <a:normAutofit/>
          </a:bodyPr>
          <a:lstStyle/>
          <a:p>
            <a:pPr algn="l"/>
            <a:r>
              <a:rPr lang="es-ES" dirty="0"/>
              <a:t>Grupo: 1LS-141</a:t>
            </a:r>
            <a:endParaRPr lang="es-ES" dirty="0">
              <a:effectLst>
                <a:outerShdw blurRad="38100" dist="38100" dir="2700000" algn="tl">
                  <a:srgbClr val="000000">
                    <a:alpha val="43137"/>
                  </a:srgbClr>
                </a:outerShdw>
              </a:effectLst>
            </a:endParaRPr>
          </a:p>
          <a:p>
            <a:pPr algn="r"/>
            <a:r>
              <a:rPr lang="es-ES" dirty="0">
                <a:effectLst>
                  <a:outerShdw blurRad="38100" dist="38100" dir="2700000" algn="tl">
                    <a:srgbClr val="000000">
                      <a:alpha val="43137"/>
                    </a:srgbClr>
                  </a:outerShdw>
                </a:effectLst>
              </a:rPr>
              <a:t>Integrantes:</a:t>
            </a:r>
          </a:p>
          <a:p>
            <a:pPr algn="r"/>
            <a:r>
              <a:rPr lang="es-ES" dirty="0">
                <a:effectLst>
                  <a:outerShdw blurRad="38100" dist="38100" dir="2700000" algn="tl">
                    <a:srgbClr val="000000">
                      <a:alpha val="43137"/>
                    </a:srgbClr>
                  </a:outerShdw>
                </a:effectLst>
              </a:rPr>
              <a:t>Nicole Quintero</a:t>
            </a:r>
          </a:p>
          <a:p>
            <a:pPr algn="r"/>
            <a:r>
              <a:rPr lang="es-ES" dirty="0">
                <a:effectLst>
                  <a:outerShdw blurRad="38100" dist="38100" dir="2700000" algn="tl">
                    <a:srgbClr val="000000">
                      <a:alpha val="43137"/>
                    </a:srgbClr>
                  </a:outerShdw>
                </a:effectLst>
              </a:rPr>
              <a:t>Maureth Samudio</a:t>
            </a:r>
          </a:p>
          <a:p>
            <a:pPr algn="r"/>
            <a:r>
              <a:rPr lang="es-ES" dirty="0">
                <a:effectLst>
                  <a:outerShdw blurRad="38100" dist="38100" dir="2700000" algn="tl">
                    <a:srgbClr val="000000">
                      <a:alpha val="43137"/>
                    </a:srgbClr>
                  </a:outerShdw>
                </a:effectLst>
              </a:rPr>
              <a:t>Fernando Quintero</a:t>
            </a:r>
          </a:p>
        </p:txBody>
      </p:sp>
      <p:pic>
        <p:nvPicPr>
          <p:cNvPr id="3074" name="Picture 2" descr="Resultado de imagen para ebay and amaz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921" y="4227890"/>
            <a:ext cx="2652019" cy="182371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279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Tendencias del comercio electrónico </a:t>
            </a:r>
          </a:p>
        </p:txBody>
      </p:sp>
      <p:pic>
        <p:nvPicPr>
          <p:cNvPr id="5122" name="Picture 2" descr="Resultado de imagen para amazon 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55" t="13544" r="10995" b="27987"/>
          <a:stretch/>
        </p:blipFill>
        <p:spPr bwMode="auto">
          <a:xfrm>
            <a:off x="624914" y="2028324"/>
            <a:ext cx="4136626" cy="145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ebay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2609" y="2927406"/>
            <a:ext cx="2935355" cy="14676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para forever 21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3379" y="1885117"/>
            <a:ext cx="4252020" cy="86830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n para converse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259" y="2753424"/>
            <a:ext cx="2719003" cy="167354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ultado de imagen para fenty beauty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533" y="3318103"/>
            <a:ext cx="4954307" cy="250192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Resultado de imagen para rakuten log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800" y="4174129"/>
            <a:ext cx="3360164" cy="57227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sultado de imagen para alibaba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5214" y="4789622"/>
            <a:ext cx="28575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Resultado de imagen para nike logo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6812" y="2389594"/>
            <a:ext cx="2857500" cy="1495426"/>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Resultado de imagen para despegar.com logo 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856" y="5442012"/>
            <a:ext cx="3952868" cy="1048370"/>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Resultado de imagen para airbnb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65913" y="4723646"/>
            <a:ext cx="3611209" cy="112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71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pPr algn="ctr"/>
            <a:r>
              <a:rPr lang="es-ES" dirty="0">
                <a:latin typeface="Forte" panose="03060902040502070203" pitchFamily="66" charset="0"/>
              </a:rPr>
              <a:t>Comercio electrónico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2365374"/>
            <a:ext cx="5060950" cy="3028273"/>
          </a:xfrm>
          <a:prstGeom prst="rect">
            <a:avLst/>
          </a:prstGeom>
        </p:spPr>
      </p:pic>
      <p:sp>
        <p:nvSpPr>
          <p:cNvPr id="4" name="CuadroTexto 3"/>
          <p:cNvSpPr txBox="1"/>
          <p:nvPr/>
        </p:nvSpPr>
        <p:spPr>
          <a:xfrm>
            <a:off x="8064500" y="6134100"/>
            <a:ext cx="114300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Tenor.com</a:t>
            </a:r>
          </a:p>
        </p:txBody>
      </p:sp>
    </p:spTree>
    <p:extLst>
      <p:ext uri="{BB962C8B-B14F-4D97-AF65-F5344CB8AC3E}">
        <p14:creationId xmlns:p14="http://schemas.microsoft.com/office/powerpoint/2010/main" val="132299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pPr algn="ctr"/>
            <a:r>
              <a:rPr lang="es-ES" sz="4000" dirty="0">
                <a:latin typeface="Forte" panose="03060902040502070203" pitchFamily="66" charset="0"/>
              </a:rPr>
              <a:t>Definición de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2434638" y="1779336"/>
            <a:ext cx="7908081" cy="3517317"/>
          </a:xfrm>
        </p:spPr>
        <p:txBody>
          <a:bodyPr>
            <a:normAutofit/>
          </a:bodyPr>
          <a:lstStyle/>
          <a:p>
            <a:pPr marL="0" indent="0">
              <a:buNone/>
            </a:pPr>
            <a:r>
              <a:rPr lang="es-PA" dirty="0"/>
              <a:t>Consiste en la compra, venta, marketing por medio del uso del internet y aplicaciones de software para hacer negocios. “de una manera formal, comprende las transacciones comerciales digitales que ocurren entre organizaciones, entre individuos, y entre organizaciones”. </a:t>
            </a:r>
            <a:endParaRPr lang="es-ES" dirty="0"/>
          </a:p>
          <a:p>
            <a:pPr marL="0" indent="0">
              <a:buNone/>
            </a:pPr>
            <a:endParaRPr lang="es-ES" dirty="0"/>
          </a:p>
          <a:p>
            <a:pPr marL="0" indent="0">
              <a:buNone/>
            </a:pPr>
            <a:endParaRPr lang="es-ES" dirty="0"/>
          </a:p>
        </p:txBody>
      </p:sp>
      <p:pic>
        <p:nvPicPr>
          <p:cNvPr id="1030" name="Picture 6" descr="Resultado de imagen para e commerc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763" y="4387021"/>
            <a:ext cx="3473225" cy="19433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e commerc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188" y="4240469"/>
            <a:ext cx="2373357" cy="2112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e commerce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310" y="4116608"/>
            <a:ext cx="3154295" cy="236008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091707" y="6330401"/>
            <a:ext cx="2253803"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http://pluspng.com/</a:t>
            </a:r>
          </a:p>
        </p:txBody>
      </p:sp>
    </p:spTree>
    <p:extLst>
      <p:ext uri="{BB962C8B-B14F-4D97-AF65-F5344CB8AC3E}">
        <p14:creationId xmlns:p14="http://schemas.microsoft.com/office/powerpoint/2010/main" val="170058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837128" y="1908126"/>
            <a:ext cx="9017852" cy="3517317"/>
          </a:xfrm>
        </p:spPr>
        <p:txBody>
          <a:bodyPr>
            <a:normAutofit/>
          </a:bodyPr>
          <a:lstStyle/>
          <a:p>
            <a:pPr marL="0" indent="0">
              <a:buNone/>
            </a:pPr>
            <a:endParaRPr lang="es-ES" dirty="0"/>
          </a:p>
          <a:p>
            <a:pPr marL="0" indent="0">
              <a:buNone/>
            </a:pPr>
            <a:endParaRPr lang="es-ES" dirty="0"/>
          </a:p>
        </p:txBody>
      </p:sp>
      <p:sp>
        <p:nvSpPr>
          <p:cNvPr id="4" name="CuadroTexto 3"/>
          <p:cNvSpPr txBox="1"/>
          <p:nvPr/>
        </p:nvSpPr>
        <p:spPr>
          <a:xfrm>
            <a:off x="1249252" y="2178582"/>
            <a:ext cx="4610635" cy="4062651"/>
          </a:xfrm>
          <a:prstGeom prst="rect">
            <a:avLst/>
          </a:prstGeom>
          <a:noFill/>
        </p:spPr>
        <p:txBody>
          <a:bodyPr wrap="square" rtlCol="0">
            <a:spAutoFit/>
          </a:bodyPr>
          <a:lstStyle/>
          <a:p>
            <a:pPr marL="342900" indent="-342900">
              <a:buFont typeface="Wingdings" panose="05000000000000000000" pitchFamily="2" charset="2"/>
              <a:buChar char="§"/>
            </a:pPr>
            <a:r>
              <a:rPr lang="es-PA" sz="2400" b="1" dirty="0"/>
              <a:t>Disminución de costos.</a:t>
            </a:r>
          </a:p>
          <a:p>
            <a:pPr marL="285750" indent="-285750">
              <a:buFont typeface="Wingdings" panose="05000000000000000000" pitchFamily="2" charset="2"/>
              <a:buChar char="§"/>
            </a:pPr>
            <a:r>
              <a:rPr lang="es-PA" sz="2400" dirty="0"/>
              <a:t> </a:t>
            </a:r>
            <a:r>
              <a:rPr lang="es-PA" sz="2400" b="1" dirty="0"/>
              <a:t>Empatía.</a:t>
            </a:r>
          </a:p>
          <a:p>
            <a:pPr marL="285750" indent="-285750">
              <a:buFont typeface="Wingdings" panose="05000000000000000000" pitchFamily="2" charset="2"/>
              <a:buChar char="§"/>
            </a:pPr>
            <a:r>
              <a:rPr lang="es-PA" sz="2400" dirty="0"/>
              <a:t> </a:t>
            </a:r>
            <a:r>
              <a:rPr lang="es-PA" sz="2400" b="1" dirty="0"/>
              <a:t>Disponibilidad 365 días del año, 24 horas al día.</a:t>
            </a:r>
            <a:endParaRPr lang="es-PA" sz="2400" dirty="0"/>
          </a:p>
          <a:p>
            <a:pPr marL="285750" indent="-285750">
              <a:buFont typeface="Wingdings" panose="05000000000000000000" pitchFamily="2" charset="2"/>
              <a:buChar char="§"/>
            </a:pPr>
            <a:r>
              <a:rPr lang="es-PA" sz="2400" b="1" dirty="0"/>
              <a:t>Pueden vender en días festivos.</a:t>
            </a:r>
          </a:p>
          <a:p>
            <a:pPr marL="285750" indent="-285750">
              <a:buFont typeface="Wingdings" panose="05000000000000000000" pitchFamily="2" charset="2"/>
              <a:buChar char="§"/>
            </a:pPr>
            <a:r>
              <a:rPr lang="es-PA" sz="2400" b="1" dirty="0"/>
              <a:t>Excelente oportunidad para emprendedores.</a:t>
            </a:r>
            <a:endParaRPr lang="es-PA" sz="2400" dirty="0"/>
          </a:p>
          <a:p>
            <a:pPr marL="285750" indent="-285750">
              <a:buFont typeface="Wingdings" panose="05000000000000000000" pitchFamily="2" charset="2"/>
              <a:buChar char="§"/>
            </a:pPr>
            <a:r>
              <a:rPr lang="es-PA" sz="2400" b="1" dirty="0"/>
              <a:t>Aumento de ventas.</a:t>
            </a:r>
            <a:endParaRPr lang="es-PA" sz="2400" dirty="0"/>
          </a:p>
          <a:p>
            <a:pPr marL="285750" indent="-285750">
              <a:buFont typeface="Wingdings" panose="05000000000000000000" pitchFamily="2" charset="2"/>
              <a:buChar char="§"/>
            </a:pPr>
            <a:r>
              <a:rPr lang="es-PA" sz="2400" dirty="0"/>
              <a:t> </a:t>
            </a:r>
            <a:r>
              <a:rPr lang="es-PA" sz="2400" b="1" dirty="0"/>
              <a:t>Aumenta tu ventaja competitiva.</a:t>
            </a:r>
            <a:endParaRPr lang="es-PA" sz="2400" dirty="0"/>
          </a:p>
          <a:p>
            <a:pPr marL="285750" indent="-285750">
              <a:buFont typeface="Wingdings" panose="05000000000000000000" pitchFamily="2" charset="2"/>
              <a:buChar char="q"/>
            </a:pPr>
            <a:endParaRPr lang="es-PA" dirty="0"/>
          </a:p>
        </p:txBody>
      </p:sp>
      <p:sp>
        <p:nvSpPr>
          <p:cNvPr id="7" name="Rectángulo 6"/>
          <p:cNvSpPr/>
          <p:nvPr/>
        </p:nvSpPr>
        <p:spPr>
          <a:xfrm>
            <a:off x="1838140" y="1298063"/>
            <a:ext cx="2579314" cy="646331"/>
          </a:xfrm>
          <a:prstGeom prst="rect">
            <a:avLst/>
          </a:prstGeom>
        </p:spPr>
        <p:txBody>
          <a:bodyPr wrap="square">
            <a:spAutoFit/>
          </a:bodyPr>
          <a:lstStyle/>
          <a:p>
            <a:pPr algn="ctr"/>
            <a:r>
              <a:rPr lang="es-ES" sz="3600" dirty="0">
                <a:latin typeface="Forte" panose="03060902040502070203" pitchFamily="66" charset="0"/>
              </a:rPr>
              <a:t>Ventajas</a:t>
            </a:r>
            <a:endParaRPr lang="es-PA" sz="3600" b="1" dirty="0"/>
          </a:p>
        </p:txBody>
      </p:sp>
      <p:sp>
        <p:nvSpPr>
          <p:cNvPr id="8" name="Rectángulo 7"/>
          <p:cNvSpPr/>
          <p:nvPr/>
        </p:nvSpPr>
        <p:spPr>
          <a:xfrm>
            <a:off x="7683002" y="1298063"/>
            <a:ext cx="2579314" cy="646331"/>
          </a:xfrm>
          <a:prstGeom prst="rect">
            <a:avLst/>
          </a:prstGeom>
        </p:spPr>
        <p:txBody>
          <a:bodyPr wrap="square">
            <a:spAutoFit/>
          </a:bodyPr>
          <a:lstStyle/>
          <a:p>
            <a:pPr algn="ctr"/>
            <a:r>
              <a:rPr lang="es-ES" sz="3600" dirty="0">
                <a:latin typeface="Forte" panose="03060902040502070203" pitchFamily="66" charset="0"/>
              </a:rPr>
              <a:t>Desventajas</a:t>
            </a:r>
            <a:endParaRPr lang="es-PA" sz="3600" b="1" dirty="0"/>
          </a:p>
        </p:txBody>
      </p:sp>
      <p:sp>
        <p:nvSpPr>
          <p:cNvPr id="9" name="Rectángulo 8"/>
          <p:cNvSpPr/>
          <p:nvPr/>
        </p:nvSpPr>
        <p:spPr>
          <a:xfrm>
            <a:off x="6551053" y="2178582"/>
            <a:ext cx="4872507" cy="677108"/>
          </a:xfrm>
          <a:prstGeom prst="rect">
            <a:avLst/>
          </a:prstGeom>
        </p:spPr>
        <p:txBody>
          <a:bodyPr wrap="square">
            <a:spAutoFit/>
          </a:bodyPr>
          <a:lstStyle/>
          <a:p>
            <a:endParaRPr lang="es-PA" sz="2000" dirty="0">
              <a:solidFill>
                <a:srgbClr val="000000"/>
              </a:solidFill>
              <a:latin typeface="Symbol" panose="05050102010706020507" pitchFamily="18" charset="2"/>
            </a:endParaRPr>
          </a:p>
          <a:p>
            <a:endParaRPr lang="es-PA" dirty="0">
              <a:solidFill>
                <a:srgbClr val="000000"/>
              </a:solidFill>
              <a:latin typeface="Arial" panose="020B0604020202020204" pitchFamily="34" charset="0"/>
            </a:endParaRPr>
          </a:p>
        </p:txBody>
      </p:sp>
      <p:sp>
        <p:nvSpPr>
          <p:cNvPr id="10" name="CuadroTexto 9"/>
          <p:cNvSpPr txBox="1"/>
          <p:nvPr/>
        </p:nvSpPr>
        <p:spPr>
          <a:xfrm>
            <a:off x="6357869" y="2214850"/>
            <a:ext cx="5065691" cy="3416320"/>
          </a:xfrm>
          <a:prstGeom prst="rect">
            <a:avLst/>
          </a:prstGeom>
          <a:noFill/>
        </p:spPr>
        <p:txBody>
          <a:bodyPr wrap="square" rtlCol="0">
            <a:spAutoFit/>
          </a:bodyPr>
          <a:lstStyle/>
          <a:p>
            <a:pPr marL="285750" indent="-285750">
              <a:buFont typeface="Wingdings" panose="05000000000000000000" pitchFamily="2" charset="2"/>
              <a:buChar char="§"/>
            </a:pPr>
            <a:r>
              <a:rPr lang="es-PA" sz="2400" b="1" dirty="0"/>
              <a:t> Garantía de los productos.</a:t>
            </a:r>
          </a:p>
          <a:p>
            <a:pPr marL="285750" indent="-285750">
              <a:buFont typeface="Wingdings" panose="05000000000000000000" pitchFamily="2" charset="2"/>
              <a:buChar char="§"/>
            </a:pPr>
            <a:r>
              <a:rPr lang="es-PA" sz="2400" b="1" dirty="0"/>
              <a:t> Seguridad de nuestro dinero.</a:t>
            </a:r>
          </a:p>
          <a:p>
            <a:pPr marL="285750" indent="-285750">
              <a:buFont typeface="Wingdings" panose="05000000000000000000" pitchFamily="2" charset="2"/>
              <a:buChar char="§"/>
            </a:pPr>
            <a:r>
              <a:rPr lang="es-PA" sz="2400" b="1" dirty="0"/>
              <a:t> Acceso a internet siempre.</a:t>
            </a:r>
          </a:p>
          <a:p>
            <a:pPr marL="285750" indent="-285750">
              <a:buFont typeface="Wingdings" panose="05000000000000000000" pitchFamily="2" charset="2"/>
              <a:buChar char="§"/>
            </a:pPr>
            <a:r>
              <a:rPr lang="es-PA" sz="2400" b="1" dirty="0"/>
              <a:t> Dinero a invertir para desarrollar paginas de e-</a:t>
            </a:r>
            <a:r>
              <a:rPr lang="es-PA" sz="2400" b="1" dirty="0" err="1"/>
              <a:t>comerce</a:t>
            </a:r>
            <a:r>
              <a:rPr lang="es-PA" sz="2400" b="1" dirty="0"/>
              <a:t>.</a:t>
            </a:r>
          </a:p>
          <a:p>
            <a:pPr marL="285750" indent="-285750">
              <a:buFont typeface="Wingdings" panose="05000000000000000000" pitchFamily="2" charset="2"/>
              <a:buChar char="§"/>
            </a:pPr>
            <a:r>
              <a:rPr lang="es-PA" sz="2400" b="1" dirty="0"/>
              <a:t> Imposibilidad de probar el producto antes de comprarlo.</a:t>
            </a:r>
          </a:p>
          <a:p>
            <a:pPr marL="285750" indent="-285750">
              <a:buFont typeface="Wingdings" panose="05000000000000000000" pitchFamily="2" charset="2"/>
              <a:buChar char="§"/>
            </a:pPr>
            <a:r>
              <a:rPr lang="es-PA" sz="2400" b="1" dirty="0"/>
              <a:t> Retraso en la recepción de los productos (como mínimo un día).</a:t>
            </a:r>
          </a:p>
        </p:txBody>
      </p:sp>
      <p:pic>
        <p:nvPicPr>
          <p:cNvPr id="2052" name="Picture 4" descr="Resultado de imagen para ventajas y desventaj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1312" y="893508"/>
            <a:ext cx="2884354" cy="128507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http://collageseducativo.blogspot.com/2016/12/ventajas-y-desventajas.html</a:t>
            </a:r>
          </a:p>
        </p:txBody>
      </p:sp>
    </p:spTree>
    <p:extLst>
      <p:ext uri="{BB962C8B-B14F-4D97-AF65-F5344CB8AC3E}">
        <p14:creationId xmlns:p14="http://schemas.microsoft.com/office/powerpoint/2010/main" val="425253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Ubicuidad: </a:t>
            </a:r>
            <a:r>
              <a:rPr lang="es-ES" sz="2000" dirty="0"/>
              <a:t>Significa la capacidad de estar en todas partes, es decir, que se puede acceder desde cualquier parte, donde haya un dispositivo con conexión a internet.</a:t>
            </a:r>
          </a:p>
          <a:p>
            <a:pPr>
              <a:lnSpc>
                <a:spcPct val="110000"/>
              </a:lnSpc>
              <a:buBlip>
                <a:blip r:embed="rId3">
                  <a:extLst>
                    <a:ext uri="{96DAC541-7B7A-43D3-8B79-37D633B846F1}">
                      <asvg:svgBlip xmlns:asvg="http://schemas.microsoft.com/office/drawing/2016/SVG/main" r:embed="rId4"/>
                    </a:ext>
                  </a:extLst>
                </a:blip>
              </a:buBlip>
            </a:pPr>
            <a:r>
              <a:rPr lang="es-ES" sz="2000" i="1" u="sng" dirty="0"/>
              <a:t>Disponibilidad: </a:t>
            </a:r>
            <a:r>
              <a:rPr lang="es-ES" sz="2000" dirty="0"/>
              <a:t>Se puede extender a cualquier parte del mundo, no necesariamente son negocios locales del país, hoy en día puedes comprar internacionalmente desde tu hogar y recibir el pedido en tu país, además de que la mayoría ofrece sus servicios 24/7 así que puedes realizar las comprar a cualquier hora que desees.</a:t>
            </a:r>
          </a:p>
          <a:p>
            <a:pPr>
              <a:buBlip>
                <a:blip r:embed="rId3">
                  <a:extLst>
                    <a:ext uri="{96DAC541-7B7A-43D3-8B79-37D633B846F1}">
                      <asvg:svgBlip xmlns:asvg="http://schemas.microsoft.com/office/drawing/2016/SVG/main" r:embed="rId4"/>
                    </a:ext>
                  </a:extLst>
                </a:blip>
              </a:buBlip>
            </a:pPr>
            <a:r>
              <a:rPr lang="es-ES" sz="2000" i="1" u="sng" dirty="0"/>
              <a:t>Virtualidad: </a:t>
            </a:r>
            <a:r>
              <a:rPr lang="es-ES" sz="2000" dirty="0"/>
              <a:t>El comercio electrónico facilita la comunicación entre el cliente y el comerciante. No utiliza empleados que se encuentren cara a cara con el cliente, puesto no es necesariamente contratar personas para hacer eso.</a:t>
            </a:r>
          </a:p>
        </p:txBody>
      </p:sp>
      <p:pic>
        <p:nvPicPr>
          <p:cNvPr id="6" name="Imagen 5">
            <a:extLst>
              <a:ext uri="{FF2B5EF4-FFF2-40B4-BE49-F238E27FC236}">
                <a16:creationId xmlns:a16="http://schemas.microsoft.com/office/drawing/2014/main" id="{241523C0-8EC4-405E-A2AB-38A549D65AF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2000" b="82750" l="5125" r="93250">
                        <a14:foregroundMark x1="16125" y1="36500" x2="17000" y2="48500"/>
                        <a14:foregroundMark x1="19250" y1="40625" x2="20625" y2="40625"/>
                        <a14:foregroundMark x1="18500" y1="47500" x2="19875" y2="55000"/>
                        <a14:foregroundMark x1="19875" y1="55000" x2="26625" y2="51125"/>
                        <a14:foregroundMark x1="26625" y1="51125" x2="33500" y2="49625"/>
                        <a14:foregroundMark x1="33500" y1="49625" x2="39000" y2="50250"/>
                        <a14:foregroundMark x1="41250" y1="49500" x2="37625" y2="54125"/>
                        <a14:foregroundMark x1="7500" y1="75750" x2="5125" y2="77250"/>
                        <a14:foregroundMark x1="90000" y1="73000" x2="93250" y2="77875"/>
                      </a14:backgroundRemoval>
                    </a14:imgEffect>
                  </a14:imgLayer>
                </a14:imgProps>
              </a:ext>
              <a:ext uri="{28A0092B-C50C-407E-A947-70E740481C1C}">
                <a14:useLocalDpi xmlns:a14="http://schemas.microsoft.com/office/drawing/2010/main" val="0"/>
              </a:ext>
            </a:extLst>
          </a:blip>
          <a:srcRect t="25679" b="10872"/>
          <a:stretch/>
        </p:blipFill>
        <p:spPr>
          <a:xfrm>
            <a:off x="8971722" y="2019852"/>
            <a:ext cx="2894057" cy="207507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600D06C8-898D-4F9F-B848-20C0CF52ABF9}"/>
              </a:ext>
            </a:extLst>
          </p:cNvPr>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https://www.iebschool.com/blog/ecommerce-y-modelos-de-negocio-e-commerce/</a:t>
            </a:r>
          </a:p>
        </p:txBody>
      </p:sp>
    </p:spTree>
    <p:extLst>
      <p:ext uri="{BB962C8B-B14F-4D97-AF65-F5344CB8AC3E}">
        <p14:creationId xmlns:p14="http://schemas.microsoft.com/office/powerpoint/2010/main" val="238351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effectLst>
                  <a:outerShdw blurRad="38100" dist="38100" dir="2700000" algn="tl">
                    <a:srgbClr val="000000">
                      <a:alpha val="43137"/>
                    </a:srgbClr>
                  </a:outerShdw>
                </a:effectLst>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63501" y="1908126"/>
            <a:ext cx="7908081"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Personalización:</a:t>
            </a:r>
            <a:r>
              <a:rPr lang="es-ES" sz="2000" dirty="0"/>
              <a:t> Se refiere a que tan específico puede ser un anuncio, es posible transmitir audios, videos e imágenes promocionando los productos así mejorando la parte de atraer más al público objetivo.</a:t>
            </a:r>
          </a:p>
          <a:p>
            <a:pPr>
              <a:lnSpc>
                <a:spcPct val="110000"/>
              </a:lnSpc>
              <a:buBlip>
                <a:blip r:embed="rId3">
                  <a:extLst>
                    <a:ext uri="{96DAC541-7B7A-43D3-8B79-37D633B846F1}">
                      <asvg:svgBlip xmlns:asvg="http://schemas.microsoft.com/office/drawing/2016/SVG/main" r:embed="rId4"/>
                    </a:ext>
                  </a:extLst>
                </a:blip>
              </a:buBlip>
            </a:pPr>
            <a:r>
              <a:rPr lang="es-ES" sz="2000" i="1" u="sng" dirty="0"/>
              <a:t>Tecnología Social:</a:t>
            </a:r>
            <a:r>
              <a:rPr lang="es-ES" sz="2000" dirty="0"/>
              <a:t> Implica la generación de anuncios y publicidades, y utilizando herramientas para llegar a más público, como las redes sociales.</a:t>
            </a:r>
          </a:p>
          <a:p>
            <a:pPr>
              <a:lnSpc>
                <a:spcPct val="110000"/>
              </a:lnSpc>
              <a:buBlip>
                <a:blip r:embed="rId3">
                  <a:extLst>
                    <a:ext uri="{96DAC541-7B7A-43D3-8B79-37D633B846F1}">
                      <asvg:svgBlip xmlns:asvg="http://schemas.microsoft.com/office/drawing/2016/SVG/main" r:embed="rId4"/>
                    </a:ext>
                  </a:extLst>
                </a:blip>
              </a:buBlip>
            </a:pPr>
            <a:r>
              <a:rPr lang="es-ES" sz="2000" i="1" u="sng" dirty="0"/>
              <a:t>Estándares Universales: </a:t>
            </a:r>
            <a:r>
              <a:rPr lang="es-ES" sz="2000" dirty="0"/>
              <a:t>Son patrones que son compartidos por todas las naciones del mundo, estos estándares técnicos universales de internet y del comercio electrónico reducen considerablemente los costos de entrada al mercado y costos de búsqueda.</a:t>
            </a:r>
          </a:p>
        </p:txBody>
      </p:sp>
      <p:pic>
        <p:nvPicPr>
          <p:cNvPr id="5" name="Imagen 4">
            <a:extLst>
              <a:ext uri="{FF2B5EF4-FFF2-40B4-BE49-F238E27FC236}">
                <a16:creationId xmlns:a16="http://schemas.microsoft.com/office/drawing/2014/main" id="{E79486A6-EC47-41F9-86C0-0332758F35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557" y="2713383"/>
            <a:ext cx="2184595" cy="2134847"/>
          </a:xfrm>
          <a:prstGeom prst="rect">
            <a:avLst/>
          </a:prstGeom>
          <a:ln>
            <a:solidFill>
              <a:schemeClr val="tx1"/>
            </a:solidFill>
          </a:ln>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6D66D95F-CFB1-4134-81A3-B48D48E36FB7}"/>
              </a:ext>
            </a:extLst>
          </p:cNvPr>
          <p:cNvSpPr txBox="1"/>
          <p:nvPr/>
        </p:nvSpPr>
        <p:spPr>
          <a:xfrm>
            <a:off x="3263501" y="6259464"/>
            <a:ext cx="498048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https://www.flaticon.com/icon-packs/social-media</a:t>
            </a:r>
          </a:p>
        </p:txBody>
      </p:sp>
    </p:spTree>
    <p:extLst>
      <p:ext uri="{BB962C8B-B14F-4D97-AF65-F5344CB8AC3E}">
        <p14:creationId xmlns:p14="http://schemas.microsoft.com/office/powerpoint/2010/main" val="21167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fontScale="92500" lnSpcReduction="20000"/>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Contactos con el receptor/vendedor: </a:t>
            </a:r>
            <a:r>
              <a:rPr lang="es-ES" sz="2000" dirty="0"/>
              <a:t>Con el comercio tradicional usualmente comunicarse con el receptor o el vendedor puede ser un problema, si este no tiene teléfono, habría que ir directamente con la persona, el comercio electrónico evita esta cosas imprácticas, ya que con la ayuda de las redes sociales o inclusive la misma plataforma, el cliente y el vendedor pueden comunicarse directamente.</a:t>
            </a:r>
          </a:p>
          <a:p>
            <a:pPr>
              <a:lnSpc>
                <a:spcPct val="110000"/>
              </a:lnSpc>
              <a:buBlip>
                <a:blip r:embed="rId3">
                  <a:extLst>
                    <a:ext uri="{96DAC541-7B7A-43D3-8B79-37D633B846F1}">
                      <asvg:svgBlip xmlns:asvg="http://schemas.microsoft.com/office/drawing/2016/SVG/main" r:embed="rId4"/>
                    </a:ext>
                  </a:extLst>
                </a:blip>
              </a:buBlip>
            </a:pPr>
            <a:r>
              <a:rPr lang="es-ES" sz="2000" i="1" u="sng" dirty="0"/>
              <a:t>Inseguridad</a:t>
            </a:r>
            <a:r>
              <a:rPr lang="es-ES" sz="2000" dirty="0"/>
              <a:t>: Una característica particularmente no muy buena, es el riesgo de que con el comercio electrónico las personas pueden engañar a los compradores, enviando cosas que no funcionan, cosas dañadas, e incluso no enviarle nada de lo que en verdad el promociono, incluso en algunos comercios electrónicos pueden requerir una interacción entre el cliente y el vendedor, pueden producirse robos, secuestros y otros delitos.</a:t>
            </a:r>
          </a:p>
          <a:p>
            <a:pPr>
              <a:lnSpc>
                <a:spcPct val="110000"/>
              </a:lnSpc>
              <a:buBlip>
                <a:blip r:embed="rId3">
                  <a:extLst>
                    <a:ext uri="{96DAC541-7B7A-43D3-8B79-37D633B846F1}">
                      <asvg:svgBlip xmlns:asvg="http://schemas.microsoft.com/office/drawing/2016/SVG/main" r:embed="rId4"/>
                    </a:ext>
                  </a:extLst>
                </a:blip>
              </a:buBlip>
            </a:pPr>
            <a:r>
              <a:rPr lang="es-ES" sz="2000" i="1" u="sng" dirty="0"/>
              <a:t>Tipo de clientela:</a:t>
            </a:r>
            <a:r>
              <a:rPr lang="es-ES" sz="2000" dirty="0"/>
              <a:t> Otra característica que posee los comercios electrónicos es que no hay ningún tipo de limitante a quien puede comprar, pueden ser personas adultas, jóvenes, ancianos e incluso niños.</a:t>
            </a:r>
          </a:p>
        </p:txBody>
      </p:sp>
      <p:pic>
        <p:nvPicPr>
          <p:cNvPr id="4" name="Imagen 3">
            <a:extLst>
              <a:ext uri="{FF2B5EF4-FFF2-40B4-BE49-F238E27FC236}">
                <a16:creationId xmlns:a16="http://schemas.microsoft.com/office/drawing/2014/main" id="{E26A2169-BC90-4319-AE24-94C14E65F7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333" b="94000" l="10000" r="90000">
                        <a14:foregroundMark x1="51000" y1="93000" x2="53000" y2="94333"/>
                        <a14:foregroundMark x1="31667" y1="7667" x2="31667" y2="7333"/>
                      </a14:backgroundRemoval>
                    </a14:imgEffect>
                  </a14:imgLayer>
                </a14:imgProps>
              </a:ext>
            </a:extLst>
          </a:blip>
          <a:stretch>
            <a:fillRect/>
          </a:stretch>
        </p:blipFill>
        <p:spPr>
          <a:xfrm>
            <a:off x="8971722" y="2019852"/>
            <a:ext cx="2857500" cy="285750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54174B16-4A25-4A91-9473-9A3A648EF436}"/>
              </a:ext>
            </a:extLst>
          </p:cNvPr>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http://www.altosdigital.com/top-10-ecommerce-fraud-detection-prevention-tips/</a:t>
            </a:r>
          </a:p>
        </p:txBody>
      </p:sp>
    </p:spTree>
    <p:extLst>
      <p:ext uri="{BB962C8B-B14F-4D97-AF65-F5344CB8AC3E}">
        <p14:creationId xmlns:p14="http://schemas.microsoft.com/office/powerpoint/2010/main" val="142563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20872" y="1998737"/>
            <a:ext cx="7868325"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Capacidad para expandirse: </a:t>
            </a:r>
            <a:r>
              <a:rPr lang="es-ES" sz="2000" dirty="0"/>
              <a:t>Cuando se tiene un comercio electrónico es fácil añadir nuevos productos y categorías de los que vendes, por ejemplo, si eres una tienda electrónica que solo se dedicaba a la venta de celulares y te sale la oportunidad de expandirte y empezar a vender más computadoras, entonces puede añadir más secciones y categorías a la página y empezar a vender el nuevo producto, en cambio si fuera una tienda real es un poco más difícil, ya que habría que modificar la estructura y organización de la misma, además de contar con el espacio para guardarlas y mostrarlas.</a:t>
            </a:r>
          </a:p>
        </p:txBody>
      </p:sp>
      <p:pic>
        <p:nvPicPr>
          <p:cNvPr id="6" name="Imagen 5">
            <a:extLst>
              <a:ext uri="{FF2B5EF4-FFF2-40B4-BE49-F238E27FC236}">
                <a16:creationId xmlns:a16="http://schemas.microsoft.com/office/drawing/2014/main" id="{0A4ECB03-A586-41BC-B836-F3E014837281}"/>
              </a:ext>
            </a:extLst>
          </p:cNvPr>
          <p:cNvPicPr>
            <a:picLocks noChangeAspect="1"/>
          </p:cNvPicPr>
          <p:nvPr/>
        </p:nvPicPr>
        <p:blipFill rotWithShape="1">
          <a:blip r:embed="rId5">
            <a:extLst>
              <a:ext uri="{28A0092B-C50C-407E-A947-70E740481C1C}">
                <a14:useLocalDpi xmlns:a14="http://schemas.microsoft.com/office/drawing/2010/main" val="0"/>
              </a:ext>
            </a:extLst>
          </a:blip>
          <a:srcRect l="21051" r="15319"/>
          <a:stretch/>
        </p:blipFill>
        <p:spPr>
          <a:xfrm>
            <a:off x="316591" y="2712286"/>
            <a:ext cx="2904281" cy="292424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1EFBB197-7EB2-4D93-B980-DD4C45EF3827}"/>
              </a:ext>
            </a:extLst>
          </p:cNvPr>
          <p:cNvSpPr txBox="1"/>
          <p:nvPr/>
        </p:nvSpPr>
        <p:spPr>
          <a:xfrm>
            <a:off x="3220872" y="6071354"/>
            <a:ext cx="735792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http://creativebusinesslabs.com/creativecoders/e-commerce-development/</a:t>
            </a:r>
          </a:p>
        </p:txBody>
      </p:sp>
    </p:spTree>
    <p:extLst>
      <p:ext uri="{BB962C8B-B14F-4D97-AF65-F5344CB8AC3E}">
        <p14:creationId xmlns:p14="http://schemas.microsoft.com/office/powerpoint/2010/main" val="356418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Tendencias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845820" y="2032731"/>
            <a:ext cx="7908081" cy="4351338"/>
          </a:xfrm>
        </p:spPr>
        <p:txBody>
          <a:bodyPr>
            <a:normAutofit/>
          </a:bodyPr>
          <a:lstStyle/>
          <a:p>
            <a:pPr>
              <a:buFont typeface="Wingdings" panose="05000000000000000000" pitchFamily="2" charset="2"/>
              <a:buChar char="§"/>
            </a:pPr>
            <a:r>
              <a:rPr lang="es-ES" sz="2400" dirty="0"/>
              <a:t> </a:t>
            </a:r>
            <a:r>
              <a:rPr lang="es-PA" sz="2400" dirty="0"/>
              <a:t>A principio de los años 1970, aparecieron las primeras relaciones comerciales que utilizaban una computadora para transmitir datos, tales como órdenes de compra y facturas. </a:t>
            </a:r>
          </a:p>
          <a:p>
            <a:pPr>
              <a:buFont typeface="Wingdings" panose="05000000000000000000" pitchFamily="2" charset="2"/>
              <a:buChar char="§"/>
            </a:pPr>
            <a:r>
              <a:rPr lang="es-PA" sz="2400" dirty="0"/>
              <a:t> A mediados de 1980, con la ayuda de la televisión, surgió una nueva forma de venta por catálogo, también llamada venta directa. </a:t>
            </a:r>
          </a:p>
          <a:p>
            <a:pPr>
              <a:buFont typeface="Wingdings" panose="05000000000000000000" pitchFamily="2" charset="2"/>
              <a:buChar char="§"/>
            </a:pPr>
            <a:r>
              <a:rPr lang="es-PA" sz="2400" dirty="0"/>
              <a:t> En los 1990 el internet revoluciono el mundo y aparecieron paginas de casi todo, y entre ellas paginas de compras online. </a:t>
            </a:r>
            <a:endParaRPr lang="es-ES" sz="2400" dirty="0"/>
          </a:p>
        </p:txBody>
      </p:sp>
      <p:pic>
        <p:nvPicPr>
          <p:cNvPr id="4098" name="Picture 2" descr="Resultado de imagen para tendencias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476" y="3044243"/>
            <a:ext cx="3223451" cy="236055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034862" y="6171585"/>
            <a:ext cx="792050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https://es.pngtree.com/freepng/vector-business-trend-chart_1105664.html</a:t>
            </a:r>
          </a:p>
        </p:txBody>
      </p:sp>
    </p:spTree>
    <p:extLst>
      <p:ext uri="{BB962C8B-B14F-4D97-AF65-F5344CB8AC3E}">
        <p14:creationId xmlns:p14="http://schemas.microsoft.com/office/powerpoint/2010/main" val="186392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872075" y="427667"/>
            <a:ext cx="9771185" cy="1162538"/>
          </a:xfrm>
        </p:spPr>
        <p:txBody>
          <a:bodyPr>
            <a:normAutofit/>
          </a:bodyPr>
          <a:lstStyle/>
          <a:p>
            <a:r>
              <a:rPr lang="es-ES" sz="4000" dirty="0">
                <a:latin typeface="Forte" panose="03060902040502070203" pitchFamily="66" charset="0"/>
              </a:rPr>
              <a:t>Tendencias del comercio electrónico </a:t>
            </a:r>
          </a:p>
        </p:txBody>
      </p:sp>
      <p:sp>
        <p:nvSpPr>
          <p:cNvPr id="5" name="CuadroTexto 4"/>
          <p:cNvSpPr txBox="1"/>
          <p:nvPr/>
        </p:nvSpPr>
        <p:spPr>
          <a:xfrm>
            <a:off x="2034862" y="6171585"/>
            <a:ext cx="792050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https://www.statista.com/statistics/379046/worldwide-retail-e-commerce-sales </a:t>
            </a:r>
          </a:p>
        </p:txBody>
      </p:sp>
      <p:pic>
        <p:nvPicPr>
          <p:cNvPr id="6" name="Imagen 5"/>
          <p:cNvPicPr>
            <a:picLocks noChangeAspect="1"/>
          </p:cNvPicPr>
          <p:nvPr/>
        </p:nvPicPr>
        <p:blipFill>
          <a:blip r:embed="rId3"/>
          <a:stretch>
            <a:fillRect/>
          </a:stretch>
        </p:blipFill>
        <p:spPr>
          <a:xfrm>
            <a:off x="3039415" y="1357390"/>
            <a:ext cx="5615187" cy="3541887"/>
          </a:xfrm>
          <a:prstGeom prst="rect">
            <a:avLst/>
          </a:prstGeom>
        </p:spPr>
      </p:pic>
      <p:sp>
        <p:nvSpPr>
          <p:cNvPr id="7" name="CuadroTexto 6"/>
          <p:cNvSpPr txBox="1"/>
          <p:nvPr/>
        </p:nvSpPr>
        <p:spPr>
          <a:xfrm>
            <a:off x="309093" y="5015603"/>
            <a:ext cx="11565228" cy="923330"/>
          </a:xfrm>
          <a:prstGeom prst="rect">
            <a:avLst/>
          </a:prstGeom>
          <a:noFill/>
        </p:spPr>
        <p:txBody>
          <a:bodyPr wrap="square" rtlCol="0">
            <a:spAutoFit/>
          </a:bodyPr>
          <a:lstStyle/>
          <a:p>
            <a:r>
              <a:rPr lang="es-PA" b="1" dirty="0"/>
              <a:t>El comercio electrónico ha evolucionado tanto que ya hay empresas que no tienen un local físico todo se maneja por su página web, y las empresas que tienen locales o tiendas se integraron al mundo del comercio electrónico; Por defecto si una empresa vende algo esta tiene su sitio de compras online. </a:t>
            </a:r>
          </a:p>
        </p:txBody>
      </p:sp>
    </p:spTree>
    <p:extLst>
      <p:ext uri="{BB962C8B-B14F-4D97-AF65-F5344CB8AC3E}">
        <p14:creationId xmlns:p14="http://schemas.microsoft.com/office/powerpoint/2010/main" val="421347813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TotalTime>
  <Words>924</Words>
  <Application>Microsoft Office PowerPoint</Application>
  <PresentationFormat>Panorámica</PresentationFormat>
  <Paragraphs>54</Paragraphs>
  <Slides>11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Symbol</vt:lpstr>
      <vt:lpstr>Calibri</vt:lpstr>
      <vt:lpstr>Forte</vt:lpstr>
      <vt:lpstr>Arial</vt:lpstr>
      <vt:lpstr>Calibri Light</vt:lpstr>
      <vt:lpstr>Wingdings</vt:lpstr>
      <vt:lpstr>Tema de Office</vt:lpstr>
      <vt:lpstr>      Universidad Tecnológica de Panamá   Lic. Desarrollo de Software   Desarrollo de software XI  “Conceptos, Características y Tendencias del comercio electrónico”</vt:lpstr>
      <vt:lpstr>Definición de comercio electrónico </vt:lpstr>
      <vt:lpstr>Presentación de PowerPoint</vt:lpstr>
      <vt:lpstr>Características del comercio electrónico </vt:lpstr>
      <vt:lpstr>Características del comercio electrónico </vt:lpstr>
      <vt:lpstr>Características del comercio electrónico </vt:lpstr>
      <vt:lpstr>Características del comercio electrónico </vt:lpstr>
      <vt:lpstr>Tendencias del comercio electrónico </vt:lpstr>
      <vt:lpstr>Tendencias del comercio electrónico </vt:lpstr>
      <vt:lpstr>Tendencias del comercio electrónico </vt:lpstr>
      <vt:lpstr>Comercio electrónico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Tecnológica de Panamá Lic. Desarrollo de Software Desarrollo de software XI  “Características del comercio electrónico”</dc:title>
  <dc:creator>usuario</dc:creator>
  <cp:lastModifiedBy>usuario</cp:lastModifiedBy>
  <cp:revision>35</cp:revision>
  <dcterms:created xsi:type="dcterms:W3CDTF">2018-04-08T01:43:01Z</dcterms:created>
  <dcterms:modified xsi:type="dcterms:W3CDTF">2018-04-09T23:39:45Z</dcterms:modified>
</cp:coreProperties>
</file>